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50" r:id="rId2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z Leão" initials="LL" lastIdx="3" clrIdx="0">
    <p:extLst>
      <p:ext uri="{19B8F6BF-5375-455C-9EA6-DF929625EA0E}">
        <p15:presenceInfo xmlns:p15="http://schemas.microsoft.com/office/powerpoint/2012/main" userId="Luiz Leã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380" autoAdjust="0"/>
  </p:normalViewPr>
  <p:slideViewPr>
    <p:cSldViewPr snapToGrid="0">
      <p:cViewPr varScale="1">
        <p:scale>
          <a:sx n="86" d="100"/>
          <a:sy n="86" d="100"/>
        </p:scale>
        <p:origin x="82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F4AA9-EB0F-4960-82C6-A77F4CDDE866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877A5-E4BB-4987-83AE-F5D9083D91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841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88" y="0"/>
            <a:ext cx="1587" cy="1588"/>
          </a:xfrm>
          <a:solidFill>
            <a:srgbClr val="FFFFFF"/>
          </a:solidFill>
          <a:ln/>
        </p:spPr>
      </p:sp>
      <p:sp>
        <p:nvSpPr>
          <p:cNvPr id="83971" name="Text Box 2"/>
          <p:cNvSpPr txBox="1">
            <a:spLocks noChangeArrowheads="1"/>
          </p:cNvSpPr>
          <p:nvPr/>
        </p:nvSpPr>
        <p:spPr bwMode="auto">
          <a:xfrm>
            <a:off x="687067" y="4725061"/>
            <a:ext cx="5483867" cy="44748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447" tIns="44723" rIns="89447" bIns="44723" anchor="ctr"/>
          <a:lstStyle/>
          <a:p>
            <a:endParaRPr lang="pt-BR"/>
          </a:p>
        </p:txBody>
      </p:sp>
      <p:sp>
        <p:nvSpPr>
          <p:cNvPr id="2" name="Espaço Reservado para Anotações 1">
            <a:extLst>
              <a:ext uri="{FF2B5EF4-FFF2-40B4-BE49-F238E27FC236}">
                <a16:creationId xmlns:a16="http://schemas.microsoft.com/office/drawing/2014/main" id="{887DD4EF-6F07-42A0-A63E-F5C06801BC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teste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563C64-178E-4F8C-B18E-98A44EC0AC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BE947D-4097-4BB2-80E5-8F9FE44C34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2F420E-80D4-4088-91F5-FBC94A19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FCD555-9C57-4B96-9493-80BBF0BB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036C0D-EFE5-42B7-9A35-377A212C9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621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3FE5A5-6098-4EED-834D-4235BB2D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11C23E1-EA27-44D5-84B6-6464CEF86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E74A61-A46D-401F-9FEB-1ABD4AF23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B1FC91C-FAF8-4A07-B0E8-A6A86FF76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B0B926-1CA4-4476-BCB1-022C28810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861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28788B-D016-432C-BA4E-64B4997AF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4ED92E9-A862-494D-9F22-F5EB392D63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78EAD-CCDE-4502-A2D9-8F624E7B0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528094-257B-4BE6-AED2-2C7EFE18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361C6C7-5631-4AD0-8309-7D73AF849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043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B1DBC-AEE1-4A7F-B16E-2F88195D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2093DDC-8390-4A81-B568-209083D93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4BD771-240A-45A7-B705-EAE20E5D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F91284-DAAA-4779-BDEE-4C52CAF5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766169-F7C0-4C3D-BF10-7351D543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306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48664A-A1F7-47B6-AB61-5D7AA22F4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ABE273-6CA2-4E41-97EA-C1AA45DC2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77C51E-B596-46B1-8FA8-BDEF0E69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8EAA89-538C-4FCC-918C-8E0E74D5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E753C2-EADC-406C-BE83-238BAE5E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91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B7250-D635-42BF-814C-EFE934A1E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C1EE1E-7A08-4E6D-A024-BF35C01AA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A398342-8766-4337-801A-88392C11C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D4D6B3-EFC9-4ABA-B653-5980F33E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8A4E125-38C7-405C-A328-3B8070635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E020F9C-681F-4590-8851-D899F6D8B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53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94D52-1FA2-432C-9A43-881312282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9A699B-9CA0-45B5-8FFA-577563020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F9DA29-64AF-45B8-AB16-2632B5FD04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81265FA-62AB-4AE2-B18B-9D65180624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FA81E82-3CAA-40BE-A83D-760E007B69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AB7DF46-BB16-4D12-9CC3-1CE6D48A3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4032952-47F1-4E7A-893F-9C44AF23F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2E5B23-94F3-4EEA-A31F-71833D915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60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C3BFF-B298-432F-96FA-0419E0C54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7214CF-BAC9-4E99-A3FF-4F0947529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3A61349-71BB-49D8-8AE7-F9F1BACE6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D9153E7-A0B5-44A0-8E83-1D3F3829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668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C51C6EB-D431-4E15-AE29-68023D035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29A4424-48A6-406A-AF08-FE44DA0B8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09BF865-C0D9-4A41-BB74-1BF679EF9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445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7ACD09-BED9-4C04-B16D-1AE8F4195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CFB783C-74CE-41AD-A79D-3DFFB754A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3C8049-F652-4A74-A524-55CA65589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4A71D20-732C-423D-ACE0-F6B1732F4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CC0FD7C-5C7F-45BA-9784-0358FAF0E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AA1278-6EE5-43BB-9A44-BF2AED5E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0784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2787C-3EFD-455B-9FE0-B104FAF5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5D03B49-4669-4510-8BCD-118C538F2E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748BE20-829D-44DF-B7E2-A0FB449CF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CA8671-A2C0-42E0-8A18-40A21C80F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34204B9-E745-42B2-8E75-EE0CBE67C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0A94DB1-DA4D-453D-B56C-2B5966A1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538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1FB040E-3E87-4C29-AA22-EB61EF8D8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84C091-A528-4CF9-A220-73937E618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81E1AE-9A29-4E1B-B328-E9AD9AC839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25F2B-14CA-40EE-8178-3EC640B2A3F4}" type="datetimeFigureOut">
              <a:rPr lang="pt-BR" smtClean="0"/>
              <a:t>16/09/2021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78E0E4-8ED5-4D2A-8D95-331D82F8D1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0802F2-420D-4077-B38A-6BFF69B9FD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DF70D-FABC-41B1-B196-2CB080D6A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36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A5FC1D2-DCD4-4EDE-B651-0E6610665B54}"/>
              </a:ext>
            </a:extLst>
          </p:cNvPr>
          <p:cNvSpPr txBox="1"/>
          <p:nvPr/>
        </p:nvSpPr>
        <p:spPr>
          <a:xfrm>
            <a:off x="170351" y="2099342"/>
            <a:ext cx="145863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/>
              <a:t>GRADAÇÃO DOS RISCOS:</a:t>
            </a:r>
          </a:p>
          <a:p>
            <a:pPr algn="ctr"/>
            <a:endParaRPr lang="pt-BR" sz="1400" b="1" dirty="0"/>
          </a:p>
          <a:p>
            <a:pPr lvl="1"/>
            <a:r>
              <a:rPr lang="pt-BR" sz="1400" b="1" dirty="0"/>
              <a:t>PEQUENO</a:t>
            </a:r>
          </a:p>
          <a:p>
            <a:pPr lvl="1"/>
            <a:endParaRPr lang="pt-BR" sz="1400" b="1" dirty="0"/>
          </a:p>
          <a:p>
            <a:pPr lvl="1"/>
            <a:r>
              <a:rPr lang="pt-BR" sz="1400" b="1" dirty="0"/>
              <a:t>MÉDIO</a:t>
            </a:r>
          </a:p>
          <a:p>
            <a:pPr lvl="1"/>
            <a:endParaRPr lang="pt-BR" sz="1400" b="1" dirty="0"/>
          </a:p>
          <a:p>
            <a:pPr lvl="1"/>
            <a:r>
              <a:rPr lang="pt-BR" sz="1400" b="1" dirty="0"/>
              <a:t>GRANDE</a:t>
            </a:r>
          </a:p>
        </p:txBody>
      </p:sp>
      <p:pic>
        <p:nvPicPr>
          <p:cNvPr id="36948" name="Picture 9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627" y="154762"/>
            <a:ext cx="1297337" cy="138098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6959" name="Oval 103"/>
          <p:cNvSpPr>
            <a:spLocks noChangeArrowheads="1"/>
          </p:cNvSpPr>
          <p:nvPr/>
        </p:nvSpPr>
        <p:spPr bwMode="auto">
          <a:xfrm>
            <a:off x="449434" y="3670434"/>
            <a:ext cx="208955" cy="208955"/>
          </a:xfrm>
          <a:prstGeom prst="ellipse">
            <a:avLst/>
          </a:prstGeom>
          <a:noFill/>
          <a:ln w="9525" cap="sq">
            <a:solidFill>
              <a:srgbClr val="000000"/>
            </a:solidFill>
            <a:miter lim="800000"/>
            <a:headEnd/>
            <a:tailEnd/>
          </a:ln>
        </p:spPr>
        <p:txBody>
          <a:bodyPr wrap="none" lIns="53061" tIns="26531" rIns="53061" bIns="26531" anchor="ctr"/>
          <a:lstStyle/>
          <a:p>
            <a:endParaRPr lang="pt-BR" sz="1463"/>
          </a:p>
        </p:txBody>
      </p:sp>
      <p:sp>
        <p:nvSpPr>
          <p:cNvPr id="36960" name="Oval 104"/>
          <p:cNvSpPr>
            <a:spLocks noChangeArrowheads="1"/>
          </p:cNvSpPr>
          <p:nvPr/>
        </p:nvSpPr>
        <p:spPr bwMode="auto">
          <a:xfrm>
            <a:off x="493048" y="3307117"/>
            <a:ext cx="127887" cy="129628"/>
          </a:xfrm>
          <a:prstGeom prst="ellipse">
            <a:avLst/>
          </a:prstGeom>
          <a:noFill/>
          <a:ln w="9525" cap="sq">
            <a:solidFill>
              <a:srgbClr val="000000"/>
            </a:solidFill>
            <a:miter lim="800000"/>
            <a:headEnd/>
            <a:tailEnd/>
          </a:ln>
        </p:spPr>
        <p:txBody>
          <a:bodyPr wrap="none" lIns="53061" tIns="26531" rIns="53061" bIns="26531" anchor="ctr"/>
          <a:lstStyle/>
          <a:p>
            <a:endParaRPr lang="pt-BR" sz="1463"/>
          </a:p>
        </p:txBody>
      </p:sp>
      <p:sp>
        <p:nvSpPr>
          <p:cNvPr id="36961" name="Oval 105"/>
          <p:cNvSpPr>
            <a:spLocks noChangeArrowheads="1"/>
          </p:cNvSpPr>
          <p:nvPr/>
        </p:nvSpPr>
        <p:spPr bwMode="auto">
          <a:xfrm>
            <a:off x="522953" y="2912505"/>
            <a:ext cx="82550" cy="91579"/>
          </a:xfrm>
          <a:prstGeom prst="ellipse">
            <a:avLst/>
          </a:prstGeom>
          <a:noFill/>
          <a:ln w="9525" cap="sq">
            <a:solidFill>
              <a:schemeClr val="tx1"/>
            </a:solidFill>
            <a:miter lim="800000"/>
            <a:headEnd/>
            <a:tailEnd/>
          </a:ln>
        </p:spPr>
        <p:txBody>
          <a:bodyPr wrap="none" lIns="53061" tIns="26531" rIns="53061" bIns="26531" anchor="ctr"/>
          <a:lstStyle/>
          <a:p>
            <a:endParaRPr lang="pt-BR" sz="1463"/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2DB61516-4BC7-4715-8F90-07274FC0A00E}"/>
              </a:ext>
            </a:extLst>
          </p:cNvPr>
          <p:cNvGrpSpPr/>
          <p:nvPr/>
        </p:nvGrpSpPr>
        <p:grpSpPr>
          <a:xfrm>
            <a:off x="1852551" y="1686455"/>
            <a:ext cx="7475525" cy="3219143"/>
            <a:chOff x="1910053" y="2086273"/>
            <a:chExt cx="5908461" cy="2482044"/>
          </a:xfrm>
        </p:grpSpPr>
        <p:sp>
          <p:nvSpPr>
            <p:cNvPr id="36866" name="Rectangle 3"/>
            <p:cNvSpPr>
              <a:spLocks noChangeArrowheads="1"/>
            </p:cNvSpPr>
            <p:nvPr/>
          </p:nvSpPr>
          <p:spPr bwMode="auto">
            <a:xfrm>
              <a:off x="1929401" y="2105620"/>
              <a:ext cx="5854600" cy="2208213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pic>
          <p:nvPicPr>
            <p:cNvPr id="36867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30692" y="2133997"/>
              <a:ext cx="323751" cy="3676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6868" name="Line 5"/>
            <p:cNvSpPr>
              <a:spLocks noChangeShapeType="1"/>
            </p:cNvSpPr>
            <p:nvPr/>
          </p:nvSpPr>
          <p:spPr bwMode="auto">
            <a:xfrm>
              <a:off x="4231772" y="2105620"/>
              <a:ext cx="1290" cy="220821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3061" tIns="26531" rIns="53061" bIns="26531"/>
            <a:lstStyle/>
            <a:p>
              <a:endParaRPr lang="pt-BR" sz="1463"/>
            </a:p>
          </p:txBody>
        </p:sp>
        <p:sp>
          <p:nvSpPr>
            <p:cNvPr id="36869" name="Line 6"/>
            <p:cNvSpPr>
              <a:spLocks noChangeShapeType="1"/>
            </p:cNvSpPr>
            <p:nvPr/>
          </p:nvSpPr>
          <p:spPr bwMode="auto">
            <a:xfrm>
              <a:off x="6530273" y="2105620"/>
              <a:ext cx="1290" cy="2208213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3061" tIns="26531" rIns="53061" bIns="26531"/>
            <a:lstStyle/>
            <a:p>
              <a:endParaRPr lang="pt-BR" sz="1463"/>
            </a:p>
          </p:txBody>
        </p:sp>
        <p:pic>
          <p:nvPicPr>
            <p:cNvPr id="36870" name="Picture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29193" y="2112070"/>
              <a:ext cx="334070" cy="330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36871" name="Picture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31563" y="2113359"/>
              <a:ext cx="334069" cy="330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36872" name="Picture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531563" y="3029150"/>
              <a:ext cx="328910" cy="33407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6873" name="Rectangle 10"/>
            <p:cNvSpPr>
              <a:spLocks noChangeArrowheads="1"/>
            </p:cNvSpPr>
            <p:nvPr/>
          </p:nvSpPr>
          <p:spPr bwMode="auto">
            <a:xfrm>
              <a:off x="2895494" y="2689921"/>
              <a:ext cx="3259436" cy="960933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74" name="Rectangle 11"/>
            <p:cNvSpPr>
              <a:spLocks noChangeArrowheads="1"/>
            </p:cNvSpPr>
            <p:nvPr/>
          </p:nvSpPr>
          <p:spPr bwMode="auto">
            <a:xfrm>
              <a:off x="2017112" y="3644404"/>
              <a:ext cx="162520" cy="256679"/>
            </a:xfrm>
            <a:prstGeom prst="rect">
              <a:avLst/>
            </a:prstGeom>
            <a:noFill/>
            <a:ln w="25560" cap="sq">
              <a:solidFill>
                <a:srgbClr val="385D8A"/>
              </a:solidFill>
              <a:miter lim="800000"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75" name="Rectangle 12"/>
            <p:cNvSpPr>
              <a:spLocks noChangeArrowheads="1"/>
            </p:cNvSpPr>
            <p:nvPr/>
          </p:nvSpPr>
          <p:spPr bwMode="auto">
            <a:xfrm>
              <a:off x="2023559" y="3234235"/>
              <a:ext cx="161231" cy="255389"/>
            </a:xfrm>
            <a:prstGeom prst="rect">
              <a:avLst/>
            </a:prstGeom>
            <a:noFill/>
            <a:ln w="25560" cap="sq">
              <a:solidFill>
                <a:srgbClr val="385D8A"/>
              </a:solidFill>
              <a:miter lim="800000"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76" name="Rectangle 13"/>
            <p:cNvSpPr>
              <a:spLocks noChangeArrowheads="1"/>
            </p:cNvSpPr>
            <p:nvPr/>
          </p:nvSpPr>
          <p:spPr bwMode="auto">
            <a:xfrm>
              <a:off x="4358176" y="4027489"/>
              <a:ext cx="161231" cy="256679"/>
            </a:xfrm>
            <a:prstGeom prst="rect">
              <a:avLst/>
            </a:prstGeom>
            <a:noFill/>
            <a:ln w="25560" cap="sq">
              <a:solidFill>
                <a:srgbClr val="385D8A"/>
              </a:solidFill>
              <a:miter lim="800000"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77" name="Rectangle 14"/>
            <p:cNvSpPr>
              <a:spLocks noChangeArrowheads="1"/>
            </p:cNvSpPr>
            <p:nvPr/>
          </p:nvSpPr>
          <p:spPr bwMode="auto">
            <a:xfrm>
              <a:off x="4692248" y="3984923"/>
              <a:ext cx="1839317" cy="32891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78" name="Text Box 15"/>
            <p:cNvSpPr txBox="1">
              <a:spLocks noChangeArrowheads="1"/>
            </p:cNvSpPr>
            <p:nvPr/>
          </p:nvSpPr>
          <p:spPr bwMode="auto">
            <a:xfrm>
              <a:off x="2196399" y="4156472"/>
              <a:ext cx="329892" cy="3922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Mufla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79" name="Text Box 16"/>
            <p:cNvSpPr txBox="1">
              <a:spLocks noChangeArrowheads="1"/>
            </p:cNvSpPr>
            <p:nvPr/>
          </p:nvSpPr>
          <p:spPr bwMode="auto">
            <a:xfrm>
              <a:off x="6029814" y="4081661"/>
              <a:ext cx="361953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Capela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80" name="Text Box 17"/>
            <p:cNvSpPr txBox="1">
              <a:spLocks noChangeArrowheads="1"/>
            </p:cNvSpPr>
            <p:nvPr/>
          </p:nvSpPr>
          <p:spPr bwMode="auto">
            <a:xfrm>
              <a:off x="3241172" y="4162922"/>
              <a:ext cx="361953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Capela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81" name="Text Box 18"/>
            <p:cNvSpPr txBox="1">
              <a:spLocks noChangeArrowheads="1"/>
            </p:cNvSpPr>
            <p:nvPr/>
          </p:nvSpPr>
          <p:spPr bwMode="auto">
            <a:xfrm>
              <a:off x="4287236" y="3859808"/>
              <a:ext cx="219286" cy="1673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Pia</a:t>
              </a:r>
            </a:p>
          </p:txBody>
        </p:sp>
        <p:sp>
          <p:nvSpPr>
            <p:cNvPr id="36882" name="Text Box 19"/>
            <p:cNvSpPr txBox="1">
              <a:spLocks noChangeArrowheads="1"/>
            </p:cNvSpPr>
            <p:nvPr/>
          </p:nvSpPr>
          <p:spPr bwMode="auto">
            <a:xfrm>
              <a:off x="1993894" y="3066554"/>
              <a:ext cx="219286" cy="1673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Pia</a:t>
              </a:r>
            </a:p>
          </p:txBody>
        </p:sp>
        <p:sp>
          <p:nvSpPr>
            <p:cNvPr id="36883" name="Text Box 20"/>
            <p:cNvSpPr txBox="1">
              <a:spLocks noChangeArrowheads="1"/>
            </p:cNvSpPr>
            <p:nvPr/>
          </p:nvSpPr>
          <p:spPr bwMode="auto">
            <a:xfrm>
              <a:off x="1970676" y="3489623"/>
              <a:ext cx="219286" cy="1673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Pia</a:t>
              </a:r>
            </a:p>
          </p:txBody>
        </p:sp>
        <p:sp>
          <p:nvSpPr>
            <p:cNvPr id="36884" name="Text Box 21"/>
            <p:cNvSpPr txBox="1">
              <a:spLocks noChangeArrowheads="1"/>
            </p:cNvSpPr>
            <p:nvPr/>
          </p:nvSpPr>
          <p:spPr bwMode="auto">
            <a:xfrm>
              <a:off x="3856429" y="2758281"/>
              <a:ext cx="344320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Estufa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85" name="Text Box 22"/>
            <p:cNvSpPr txBox="1">
              <a:spLocks noChangeArrowheads="1"/>
            </p:cNvSpPr>
            <p:nvPr/>
          </p:nvSpPr>
          <p:spPr bwMode="auto">
            <a:xfrm>
              <a:off x="3856429" y="3385145"/>
              <a:ext cx="344320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Estufa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86" name="Line 24"/>
            <p:cNvSpPr>
              <a:spLocks noChangeShapeType="1"/>
            </p:cNvSpPr>
            <p:nvPr/>
          </p:nvSpPr>
          <p:spPr bwMode="auto">
            <a:xfrm>
              <a:off x="5903409" y="3984923"/>
              <a:ext cx="1290" cy="328910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3061" tIns="26531" rIns="53061" bIns="26531"/>
            <a:lstStyle/>
            <a:p>
              <a:endParaRPr lang="pt-BR" sz="1463"/>
            </a:p>
          </p:txBody>
        </p:sp>
        <p:sp>
          <p:nvSpPr>
            <p:cNvPr id="36887" name="Rectangle 25"/>
            <p:cNvSpPr>
              <a:spLocks noChangeArrowheads="1"/>
            </p:cNvSpPr>
            <p:nvPr/>
          </p:nvSpPr>
          <p:spPr bwMode="auto">
            <a:xfrm>
              <a:off x="6531564" y="3984923"/>
              <a:ext cx="250230" cy="32891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888" name="Text Box 26"/>
            <p:cNvSpPr txBox="1">
              <a:spLocks noChangeArrowheads="1"/>
            </p:cNvSpPr>
            <p:nvPr/>
          </p:nvSpPr>
          <p:spPr bwMode="auto">
            <a:xfrm>
              <a:off x="2657592" y="4063604"/>
              <a:ext cx="469354" cy="5047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 algn="ctr"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Mesa</a:t>
              </a:r>
            </a:p>
            <a:p>
              <a:pPr algn="ctr"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agitadora</a:t>
              </a:r>
            </a:p>
            <a:p>
              <a:pPr algn="ctr"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  <a:p>
              <a:pPr algn="ctr"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89" name="Text Box 27"/>
            <p:cNvSpPr txBox="1">
              <a:spLocks noChangeArrowheads="1"/>
            </p:cNvSpPr>
            <p:nvPr/>
          </p:nvSpPr>
          <p:spPr bwMode="auto">
            <a:xfrm>
              <a:off x="1910053" y="2669283"/>
              <a:ext cx="389204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Freezer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0" name="Text Box 28"/>
            <p:cNvSpPr txBox="1">
              <a:spLocks noChangeArrowheads="1"/>
            </p:cNvSpPr>
            <p:nvPr/>
          </p:nvSpPr>
          <p:spPr bwMode="auto">
            <a:xfrm rot="5460000">
              <a:off x="2539016" y="3000830"/>
              <a:ext cx="389204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Freezer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1" name="Text Box 29"/>
            <p:cNvSpPr txBox="1">
              <a:spLocks noChangeArrowheads="1"/>
            </p:cNvSpPr>
            <p:nvPr/>
          </p:nvSpPr>
          <p:spPr bwMode="auto">
            <a:xfrm>
              <a:off x="2272499" y="2086273"/>
              <a:ext cx="470957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Geladeira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2" name="Text Box 30"/>
            <p:cNvSpPr txBox="1">
              <a:spLocks noChangeArrowheads="1"/>
            </p:cNvSpPr>
            <p:nvPr/>
          </p:nvSpPr>
          <p:spPr bwMode="auto">
            <a:xfrm>
              <a:off x="3128956" y="2092722"/>
              <a:ext cx="488850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Geladeira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3" name="Text Box 31"/>
            <p:cNvSpPr txBox="1">
              <a:spLocks noChangeArrowheads="1"/>
            </p:cNvSpPr>
            <p:nvPr/>
          </p:nvSpPr>
          <p:spPr bwMode="auto">
            <a:xfrm>
              <a:off x="3577821" y="2092722"/>
              <a:ext cx="612675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Armário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4" name="Text Box 32"/>
            <p:cNvSpPr txBox="1">
              <a:spLocks noChangeArrowheads="1"/>
            </p:cNvSpPr>
            <p:nvPr/>
          </p:nvSpPr>
          <p:spPr bwMode="auto">
            <a:xfrm>
              <a:off x="6905618" y="2092722"/>
              <a:ext cx="414852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Armário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895" name="Text Box 33"/>
            <p:cNvSpPr txBox="1">
              <a:spLocks noChangeArrowheads="1"/>
            </p:cNvSpPr>
            <p:nvPr/>
          </p:nvSpPr>
          <p:spPr bwMode="auto">
            <a:xfrm>
              <a:off x="2726524" y="2095302"/>
              <a:ext cx="474163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Prateleira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grpSp>
          <p:nvGrpSpPr>
            <p:cNvPr id="36896" name="Group 34"/>
            <p:cNvGrpSpPr>
              <a:grpSpLocks/>
            </p:cNvGrpSpPr>
            <p:nvPr/>
          </p:nvGrpSpPr>
          <p:grpSpPr bwMode="auto">
            <a:xfrm>
              <a:off x="1924243" y="2101752"/>
              <a:ext cx="5852021" cy="2456231"/>
              <a:chOff x="86" y="1587"/>
              <a:chExt cx="6352" cy="2665"/>
            </a:xfrm>
          </p:grpSpPr>
          <p:sp>
            <p:nvSpPr>
              <p:cNvPr id="36973" name="Line 35"/>
              <p:cNvSpPr>
                <a:spLocks noChangeShapeType="1"/>
              </p:cNvSpPr>
              <p:nvPr/>
            </p:nvSpPr>
            <p:spPr bwMode="auto">
              <a:xfrm>
                <a:off x="5080" y="2948"/>
                <a:ext cx="1358" cy="0"/>
              </a:xfrm>
              <a:prstGeom prst="line">
                <a:avLst/>
              </a:prstGeom>
              <a:noFill/>
              <a:ln w="9360" cap="sq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 sz="1463"/>
              </a:p>
            </p:txBody>
          </p:sp>
          <p:sp>
            <p:nvSpPr>
              <p:cNvPr id="36974" name="Rectangle 36"/>
              <p:cNvSpPr>
                <a:spLocks noChangeArrowheads="1"/>
              </p:cNvSpPr>
              <p:nvPr/>
            </p:nvSpPr>
            <p:spPr bwMode="auto">
              <a:xfrm>
                <a:off x="6032" y="1587"/>
                <a:ext cx="406" cy="1360"/>
              </a:xfrm>
              <a:prstGeom prst="rect">
                <a:avLst/>
              </a:prstGeom>
              <a:noFill/>
              <a:ln w="9360" cap="sq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 sz="1463"/>
              </a:p>
            </p:txBody>
          </p:sp>
          <p:sp>
            <p:nvSpPr>
              <p:cNvPr id="36975" name="Rectangle 37"/>
              <p:cNvSpPr>
                <a:spLocks noChangeArrowheads="1"/>
              </p:cNvSpPr>
              <p:nvPr/>
            </p:nvSpPr>
            <p:spPr bwMode="auto">
              <a:xfrm>
                <a:off x="86" y="3628"/>
                <a:ext cx="2497" cy="354"/>
              </a:xfrm>
              <a:prstGeom prst="rect">
                <a:avLst/>
              </a:prstGeom>
              <a:noFill/>
              <a:ln w="9360" cap="sq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 sz="1463"/>
              </a:p>
            </p:txBody>
          </p:sp>
          <p:sp>
            <p:nvSpPr>
              <p:cNvPr id="36976" name="Text Box 38"/>
              <p:cNvSpPr txBox="1">
                <a:spLocks noChangeArrowheads="1"/>
              </p:cNvSpPr>
              <p:nvPr/>
            </p:nvSpPr>
            <p:spPr bwMode="auto">
              <a:xfrm>
                <a:off x="2046" y="3803"/>
                <a:ext cx="482" cy="44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73125" tIns="38025" rIns="73125" bIns="38025">
                <a:spAutoFit/>
              </a:bodyPr>
              <a:lstStyle/>
              <a:p>
                <a:pPr>
                  <a:tabLst>
                    <a:tab pos="0" algn="l"/>
                    <a:tab pos="259259" algn="l"/>
                    <a:tab pos="519807" algn="l"/>
                    <a:tab pos="780356" algn="l"/>
                    <a:tab pos="1040904" algn="l"/>
                    <a:tab pos="1301453" algn="l"/>
                    <a:tab pos="1562001" algn="l"/>
                    <a:tab pos="1823839" algn="l"/>
                    <a:tab pos="2084388" algn="l"/>
                    <a:tab pos="2344936" algn="l"/>
                    <a:tab pos="2605484" algn="l"/>
                    <a:tab pos="2866033" algn="l"/>
                    <a:tab pos="3126581" algn="l"/>
                    <a:tab pos="3387130" algn="l"/>
                    <a:tab pos="3647678" algn="l"/>
                    <a:tab pos="3909517" algn="l"/>
                    <a:tab pos="4170065" algn="l"/>
                    <a:tab pos="4430614" algn="l"/>
                    <a:tab pos="4691162" algn="l"/>
                    <a:tab pos="4951711" algn="l"/>
                    <a:tab pos="5212259" algn="l"/>
                  </a:tabLst>
                </a:pPr>
                <a:r>
                  <a:rPr lang="pt-BR" sz="731">
                    <a:solidFill>
                      <a:srgbClr val="000000"/>
                    </a:solidFill>
                  </a:rPr>
                  <a:t>Balança</a:t>
                </a:r>
              </a:p>
              <a:p>
                <a:pPr>
                  <a:tabLst>
                    <a:tab pos="0" algn="l"/>
                    <a:tab pos="259259" algn="l"/>
                    <a:tab pos="519807" algn="l"/>
                    <a:tab pos="780356" algn="l"/>
                    <a:tab pos="1040904" algn="l"/>
                    <a:tab pos="1301453" algn="l"/>
                    <a:tab pos="1562001" algn="l"/>
                    <a:tab pos="1823839" algn="l"/>
                    <a:tab pos="2084388" algn="l"/>
                    <a:tab pos="2344936" algn="l"/>
                    <a:tab pos="2605484" algn="l"/>
                    <a:tab pos="2866033" algn="l"/>
                    <a:tab pos="3126581" algn="l"/>
                    <a:tab pos="3387130" algn="l"/>
                    <a:tab pos="3647678" algn="l"/>
                    <a:tab pos="3909517" algn="l"/>
                    <a:tab pos="4170065" algn="l"/>
                    <a:tab pos="4430614" algn="l"/>
                    <a:tab pos="4691162" algn="l"/>
                    <a:tab pos="4951711" algn="l"/>
                    <a:tab pos="5212259" algn="l"/>
                  </a:tabLst>
                </a:pPr>
                <a:endParaRPr lang="pt-BR" sz="731">
                  <a:solidFill>
                    <a:srgbClr val="000000"/>
                  </a:solidFill>
                </a:endParaRPr>
              </a:p>
              <a:p>
                <a:pPr>
                  <a:tabLst>
                    <a:tab pos="0" algn="l"/>
                    <a:tab pos="259259" algn="l"/>
                    <a:tab pos="519807" algn="l"/>
                    <a:tab pos="780356" algn="l"/>
                    <a:tab pos="1040904" algn="l"/>
                    <a:tab pos="1301453" algn="l"/>
                    <a:tab pos="1562001" algn="l"/>
                    <a:tab pos="1823839" algn="l"/>
                    <a:tab pos="2084388" algn="l"/>
                    <a:tab pos="2344936" algn="l"/>
                    <a:tab pos="2605484" algn="l"/>
                    <a:tab pos="2866033" algn="l"/>
                    <a:tab pos="3126581" algn="l"/>
                    <a:tab pos="3387130" algn="l"/>
                    <a:tab pos="3647678" algn="l"/>
                    <a:tab pos="3909517" algn="l"/>
                    <a:tab pos="4170065" algn="l"/>
                    <a:tab pos="4430614" algn="l"/>
                    <a:tab pos="4691162" algn="l"/>
                    <a:tab pos="4951711" algn="l"/>
                    <a:tab pos="5212259" algn="l"/>
                  </a:tabLst>
                </a:pPr>
                <a:endParaRPr lang="pt-BR" sz="731">
                  <a:solidFill>
                    <a:srgbClr val="000000"/>
                  </a:solidFill>
                </a:endParaRPr>
              </a:p>
            </p:txBody>
          </p:sp>
          <p:sp>
            <p:nvSpPr>
              <p:cNvPr id="36977" name="Text Box 39"/>
              <p:cNvSpPr txBox="1">
                <a:spLocks noChangeArrowheads="1"/>
              </p:cNvSpPr>
              <p:nvPr/>
            </p:nvSpPr>
            <p:spPr bwMode="auto">
              <a:xfrm>
                <a:off x="5065" y="3796"/>
                <a:ext cx="560" cy="327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73125" tIns="38025" rIns="73125" bIns="38025">
                <a:spAutoFit/>
              </a:bodyPr>
              <a:lstStyle/>
              <a:p>
                <a:pPr>
                  <a:tabLst>
                    <a:tab pos="0" algn="l"/>
                    <a:tab pos="259259" algn="l"/>
                    <a:tab pos="519807" algn="l"/>
                    <a:tab pos="780356" algn="l"/>
                    <a:tab pos="1040904" algn="l"/>
                    <a:tab pos="1301453" algn="l"/>
                    <a:tab pos="1562001" algn="l"/>
                    <a:tab pos="1823839" algn="l"/>
                    <a:tab pos="2084388" algn="l"/>
                    <a:tab pos="2344936" algn="l"/>
                    <a:tab pos="2605484" algn="l"/>
                    <a:tab pos="2866033" algn="l"/>
                    <a:tab pos="3126581" algn="l"/>
                    <a:tab pos="3387130" algn="l"/>
                    <a:tab pos="3647678" algn="l"/>
                    <a:tab pos="3909517" algn="l"/>
                    <a:tab pos="4170065" algn="l"/>
                    <a:tab pos="4430614" algn="l"/>
                    <a:tab pos="4691162" algn="l"/>
                    <a:tab pos="4951711" algn="l"/>
                    <a:tab pos="5212259" algn="l"/>
                  </a:tabLst>
                </a:pPr>
                <a:r>
                  <a:rPr lang="pt-BR" sz="731">
                    <a:solidFill>
                      <a:srgbClr val="000000"/>
                    </a:solidFill>
                  </a:rPr>
                  <a:t>Prateleira</a:t>
                </a:r>
              </a:p>
              <a:p>
                <a:pPr>
                  <a:tabLst>
                    <a:tab pos="0" algn="l"/>
                    <a:tab pos="259259" algn="l"/>
                    <a:tab pos="519807" algn="l"/>
                    <a:tab pos="780356" algn="l"/>
                    <a:tab pos="1040904" algn="l"/>
                    <a:tab pos="1301453" algn="l"/>
                    <a:tab pos="1562001" algn="l"/>
                    <a:tab pos="1823839" algn="l"/>
                    <a:tab pos="2084388" algn="l"/>
                    <a:tab pos="2344936" algn="l"/>
                    <a:tab pos="2605484" algn="l"/>
                    <a:tab pos="2866033" algn="l"/>
                    <a:tab pos="3126581" algn="l"/>
                    <a:tab pos="3387130" algn="l"/>
                    <a:tab pos="3647678" algn="l"/>
                    <a:tab pos="3909517" algn="l"/>
                    <a:tab pos="4170065" algn="l"/>
                    <a:tab pos="4430614" algn="l"/>
                    <a:tab pos="4691162" algn="l"/>
                    <a:tab pos="4951711" algn="l"/>
                    <a:tab pos="5212259" algn="l"/>
                  </a:tabLst>
                </a:pPr>
                <a:endParaRPr lang="pt-BR" sz="73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6897" name="Text Box 40"/>
            <p:cNvSpPr txBox="1">
              <a:spLocks noChangeArrowheads="1"/>
            </p:cNvSpPr>
            <p:nvPr/>
          </p:nvSpPr>
          <p:spPr bwMode="auto">
            <a:xfrm rot="5400000">
              <a:off x="7167149" y="2582153"/>
              <a:ext cx="671333" cy="3922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Computadores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pic>
          <p:nvPicPr>
            <p:cNvPr id="36898" name="Picture 4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454367" y="4018459"/>
              <a:ext cx="123825" cy="1070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36899" name="Picture 43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925532" y="2851151"/>
              <a:ext cx="375345" cy="23604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6907" name="Rectangle 51"/>
            <p:cNvSpPr>
              <a:spLocks noChangeArrowheads="1"/>
            </p:cNvSpPr>
            <p:nvPr/>
          </p:nvSpPr>
          <p:spPr bwMode="auto">
            <a:xfrm>
              <a:off x="2692988" y="2845992"/>
              <a:ext cx="201216" cy="626864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08" name="Rectangle 52"/>
            <p:cNvSpPr>
              <a:spLocks noChangeArrowheads="1"/>
            </p:cNvSpPr>
            <p:nvPr/>
          </p:nvSpPr>
          <p:spPr bwMode="auto">
            <a:xfrm>
              <a:off x="1928112" y="2616400"/>
              <a:ext cx="375345" cy="25023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pic>
          <p:nvPicPr>
            <p:cNvPr id="36909" name="Picture 5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973803" y="3075583"/>
              <a:ext cx="128984" cy="1393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36949" name="Picture 9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526404" y="3363218"/>
              <a:ext cx="334069" cy="3302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6950" name="Text Box 94"/>
            <p:cNvSpPr txBox="1">
              <a:spLocks noChangeArrowheads="1"/>
            </p:cNvSpPr>
            <p:nvPr/>
          </p:nvSpPr>
          <p:spPr bwMode="auto">
            <a:xfrm>
              <a:off x="7376411" y="3693419"/>
              <a:ext cx="442103" cy="39224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Detector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951" name="Rectangle 95"/>
            <p:cNvSpPr>
              <a:spLocks noChangeArrowheads="1"/>
            </p:cNvSpPr>
            <p:nvPr/>
          </p:nvSpPr>
          <p:spPr bwMode="auto">
            <a:xfrm>
              <a:off x="7407368" y="3363219"/>
              <a:ext cx="375345" cy="621705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2" name="Rectangle 96"/>
            <p:cNvSpPr>
              <a:spLocks noChangeArrowheads="1"/>
            </p:cNvSpPr>
            <p:nvPr/>
          </p:nvSpPr>
          <p:spPr bwMode="auto">
            <a:xfrm>
              <a:off x="3162492" y="2109490"/>
              <a:ext cx="428228" cy="24636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3" name="Rectangle 97"/>
            <p:cNvSpPr>
              <a:spLocks noChangeArrowheads="1"/>
            </p:cNvSpPr>
            <p:nvPr/>
          </p:nvSpPr>
          <p:spPr bwMode="auto">
            <a:xfrm>
              <a:off x="2303456" y="2108201"/>
              <a:ext cx="428228" cy="246361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4" name="Rectangle 98"/>
            <p:cNvSpPr>
              <a:spLocks noChangeArrowheads="1"/>
            </p:cNvSpPr>
            <p:nvPr/>
          </p:nvSpPr>
          <p:spPr bwMode="auto">
            <a:xfrm>
              <a:off x="2735553" y="2108201"/>
              <a:ext cx="423069" cy="246361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5" name="Rectangle 99"/>
            <p:cNvSpPr>
              <a:spLocks noChangeArrowheads="1"/>
            </p:cNvSpPr>
            <p:nvPr/>
          </p:nvSpPr>
          <p:spPr bwMode="auto">
            <a:xfrm>
              <a:off x="3597170" y="2108201"/>
              <a:ext cx="426939" cy="246361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6" name="Rectangle 100"/>
            <p:cNvSpPr>
              <a:spLocks noChangeArrowheads="1"/>
            </p:cNvSpPr>
            <p:nvPr/>
          </p:nvSpPr>
          <p:spPr bwMode="auto">
            <a:xfrm>
              <a:off x="1926821" y="2870499"/>
              <a:ext cx="376634" cy="1111845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57" name="Text Box 101"/>
            <p:cNvSpPr txBox="1">
              <a:spLocks noChangeArrowheads="1"/>
            </p:cNvSpPr>
            <p:nvPr/>
          </p:nvSpPr>
          <p:spPr bwMode="auto">
            <a:xfrm>
              <a:off x="5190126" y="2149475"/>
              <a:ext cx="612675" cy="27978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52226" tIns="27158" rIns="52226" bIns="27158">
              <a:spAutoFit/>
            </a:bodyPr>
            <a:lstStyle/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r>
                <a:rPr lang="pt-BR" sz="731">
                  <a:solidFill>
                    <a:srgbClr val="000000"/>
                  </a:solidFill>
                </a:rPr>
                <a:t>Armário</a:t>
              </a:r>
            </a:p>
            <a:p>
              <a:pPr>
                <a:tabLst>
                  <a:tab pos="0" algn="l"/>
                  <a:tab pos="259259" algn="l"/>
                  <a:tab pos="519807" algn="l"/>
                  <a:tab pos="780356" algn="l"/>
                  <a:tab pos="1040904" algn="l"/>
                  <a:tab pos="1301453" algn="l"/>
                  <a:tab pos="1562001" algn="l"/>
                  <a:tab pos="1823839" algn="l"/>
                  <a:tab pos="2084388" algn="l"/>
                  <a:tab pos="2344936" algn="l"/>
                  <a:tab pos="2605484" algn="l"/>
                  <a:tab pos="2866033" algn="l"/>
                  <a:tab pos="3126581" algn="l"/>
                  <a:tab pos="3387130" algn="l"/>
                  <a:tab pos="3647678" algn="l"/>
                  <a:tab pos="3909517" algn="l"/>
                  <a:tab pos="4170065" algn="l"/>
                  <a:tab pos="4430614" algn="l"/>
                  <a:tab pos="4691162" algn="l"/>
                  <a:tab pos="4951711" algn="l"/>
                  <a:tab pos="5212259" algn="l"/>
                </a:tabLst>
              </a:pPr>
              <a:endParaRPr lang="pt-BR" sz="731">
                <a:solidFill>
                  <a:srgbClr val="000000"/>
                </a:solidFill>
              </a:endParaRPr>
            </a:p>
          </p:txBody>
        </p:sp>
        <p:sp>
          <p:nvSpPr>
            <p:cNvPr id="36958" name="Rectangle 102"/>
            <p:cNvSpPr>
              <a:spLocks noChangeArrowheads="1"/>
            </p:cNvSpPr>
            <p:nvPr/>
          </p:nvSpPr>
          <p:spPr bwMode="auto">
            <a:xfrm>
              <a:off x="4670320" y="2110781"/>
              <a:ext cx="1474292" cy="25023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sp>
          <p:nvSpPr>
            <p:cNvPr id="36962" name="Rectangle 108"/>
            <p:cNvSpPr>
              <a:spLocks noChangeArrowheads="1"/>
            </p:cNvSpPr>
            <p:nvPr/>
          </p:nvSpPr>
          <p:spPr bwMode="auto">
            <a:xfrm>
              <a:off x="6901750" y="2109491"/>
              <a:ext cx="504329" cy="250230"/>
            </a:xfrm>
            <a:prstGeom prst="rect">
              <a:avLst/>
            </a:prstGeom>
            <a:noFill/>
            <a:ln w="9360" cap="sq">
              <a:solidFill>
                <a:srgbClr val="808080"/>
              </a:solidFill>
              <a:round/>
              <a:headEnd/>
              <a:tailEnd/>
            </a:ln>
          </p:spPr>
          <p:txBody>
            <a:bodyPr wrap="none" lIns="53061" tIns="26531" rIns="53061" bIns="26531" anchor="ctr"/>
            <a:lstStyle/>
            <a:p>
              <a:endParaRPr lang="pt-BR" sz="1463"/>
            </a:p>
          </p:txBody>
        </p:sp>
        <p:pic>
          <p:nvPicPr>
            <p:cNvPr id="36968" name="Picture 140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2870987" y="2367459"/>
              <a:ext cx="128984" cy="1393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pic>
          <p:nvPicPr>
            <p:cNvPr id="36969" name="Picture 141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974655" y="2869681"/>
              <a:ext cx="187028" cy="20121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36970" name="Shape 113"/>
            <p:cNvSpPr>
              <a:spLocks/>
            </p:cNvSpPr>
            <p:nvPr/>
          </p:nvSpPr>
          <p:spPr bwMode="auto">
            <a:xfrm>
              <a:off x="3221826" y="3119438"/>
              <a:ext cx="125114" cy="125115"/>
            </a:xfrm>
            <a:custGeom>
              <a:avLst/>
              <a:gdLst>
                <a:gd name="T0" fmla="*/ 845955 w 19679"/>
                <a:gd name="T1" fmla="*/ 845955 h 19679"/>
                <a:gd name="T2" fmla="*/ 845955 w 19679"/>
                <a:gd name="T3" fmla="*/ 845955 h 19679"/>
                <a:gd name="T4" fmla="*/ 845955 w 19679"/>
                <a:gd name="T5" fmla="*/ 845955 h 19679"/>
                <a:gd name="T6" fmla="*/ 845955 w 19679"/>
                <a:gd name="T7" fmla="*/ 845955 h 19679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0 w 19679"/>
                <a:gd name="T13" fmla="*/ 0 h 19679"/>
                <a:gd name="T14" fmla="*/ 19679 w 19679"/>
                <a:gd name="T15" fmla="*/ 19679 h 196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 sz="1463"/>
            </a:p>
          </p:txBody>
        </p:sp>
        <p:sp>
          <p:nvSpPr>
            <p:cNvPr id="36971" name="Shape 113"/>
            <p:cNvSpPr>
              <a:spLocks/>
            </p:cNvSpPr>
            <p:nvPr/>
          </p:nvSpPr>
          <p:spPr bwMode="auto">
            <a:xfrm>
              <a:off x="5476472" y="3163292"/>
              <a:ext cx="126405" cy="125115"/>
            </a:xfrm>
            <a:custGeom>
              <a:avLst/>
              <a:gdLst>
                <a:gd name="T0" fmla="*/ 845955 w 19679"/>
                <a:gd name="T1" fmla="*/ 845955 h 19679"/>
                <a:gd name="T2" fmla="*/ 845955 w 19679"/>
                <a:gd name="T3" fmla="*/ 845955 h 19679"/>
                <a:gd name="T4" fmla="*/ 845955 w 19679"/>
                <a:gd name="T5" fmla="*/ 845955 h 19679"/>
                <a:gd name="T6" fmla="*/ 845955 w 19679"/>
                <a:gd name="T7" fmla="*/ 845955 h 19679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0 w 19679"/>
                <a:gd name="T13" fmla="*/ 0 h 19679"/>
                <a:gd name="T14" fmla="*/ 19679 w 19679"/>
                <a:gd name="T15" fmla="*/ 19679 h 1967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ctr"/>
            <a:lstStyle/>
            <a:p>
              <a:endParaRPr lang="pt-BR" sz="1463"/>
            </a:p>
          </p:txBody>
        </p:sp>
        <p:pic>
          <p:nvPicPr>
            <p:cNvPr id="36972" name="Picture 145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6583157" y="4004270"/>
              <a:ext cx="128984" cy="13930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</p:grpSp>
      <p:sp>
        <p:nvSpPr>
          <p:cNvPr id="2" name="CaixaDeTexto 1">
            <a:extLst>
              <a:ext uri="{FF2B5EF4-FFF2-40B4-BE49-F238E27FC236}">
                <a16:creationId xmlns:a16="http://schemas.microsoft.com/office/drawing/2014/main" id="{223910EF-985E-42CD-AE83-B30901FACCDF}"/>
              </a:ext>
            </a:extLst>
          </p:cNvPr>
          <p:cNvSpPr txBox="1"/>
          <p:nvPr/>
        </p:nvSpPr>
        <p:spPr>
          <a:xfrm>
            <a:off x="1486200" y="130994"/>
            <a:ext cx="648119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MAPA DE RISCO – IB-UFF</a:t>
            </a:r>
          </a:p>
          <a:p>
            <a:pPr algn="ctr"/>
            <a:r>
              <a:rPr lang="pt-BR" sz="2000" b="1" dirty="0"/>
              <a:t>NOME(S) DO(S) LABORATÓRIO(S) – NOME DEPARTAMENTO</a:t>
            </a:r>
          </a:p>
          <a:p>
            <a:pPr algn="ctr"/>
            <a:r>
              <a:rPr lang="pt-BR" sz="2000" b="1" dirty="0"/>
              <a:t>RESPONSÁVEL(IS) TÉCNICO(S)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ADF3BDB-8EE0-4100-90AF-9FF6DE0BA3DF}"/>
              </a:ext>
            </a:extLst>
          </p:cNvPr>
          <p:cNvSpPr/>
          <p:nvPr/>
        </p:nvSpPr>
        <p:spPr>
          <a:xfrm>
            <a:off x="7982050" y="130994"/>
            <a:ext cx="1733909" cy="12728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LOGO LAB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4F794D1A-5B49-4A5B-BBFB-B0D68AB79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174577"/>
              </p:ext>
            </p:extLst>
          </p:nvPr>
        </p:nvGraphicFramePr>
        <p:xfrm>
          <a:off x="481594" y="4905598"/>
          <a:ext cx="9035616" cy="1759856"/>
        </p:xfrm>
        <a:graphic>
          <a:graphicData uri="http://schemas.openxmlformats.org/drawingml/2006/table">
            <a:tbl>
              <a:tblPr/>
              <a:tblGrid>
                <a:gridCol w="672017">
                  <a:extLst>
                    <a:ext uri="{9D8B030D-6E8A-4147-A177-3AD203B41FA5}">
                      <a16:colId xmlns:a16="http://schemas.microsoft.com/office/drawing/2014/main" val="916874095"/>
                    </a:ext>
                  </a:extLst>
                </a:gridCol>
                <a:gridCol w="947854">
                  <a:extLst>
                    <a:ext uri="{9D8B030D-6E8A-4147-A177-3AD203B41FA5}">
                      <a16:colId xmlns:a16="http://schemas.microsoft.com/office/drawing/2014/main" val="3932931110"/>
                    </a:ext>
                  </a:extLst>
                </a:gridCol>
                <a:gridCol w="1890303">
                  <a:extLst>
                    <a:ext uri="{9D8B030D-6E8A-4147-A177-3AD203B41FA5}">
                      <a16:colId xmlns:a16="http://schemas.microsoft.com/office/drawing/2014/main" val="3665519456"/>
                    </a:ext>
                  </a:extLst>
                </a:gridCol>
                <a:gridCol w="2184714">
                  <a:extLst>
                    <a:ext uri="{9D8B030D-6E8A-4147-A177-3AD203B41FA5}">
                      <a16:colId xmlns:a16="http://schemas.microsoft.com/office/drawing/2014/main" val="3017953572"/>
                    </a:ext>
                  </a:extLst>
                </a:gridCol>
                <a:gridCol w="3340728">
                  <a:extLst>
                    <a:ext uri="{9D8B030D-6E8A-4147-A177-3AD203B41FA5}">
                      <a16:colId xmlns:a16="http://schemas.microsoft.com/office/drawing/2014/main" val="353237901"/>
                    </a:ext>
                  </a:extLst>
                </a:gridCol>
              </a:tblGrid>
              <a:tr h="196829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IDENTIFICAÇÃO DOS RISCOS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5690314"/>
                  </a:ext>
                </a:extLst>
              </a:tr>
              <a:tr h="196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GRUPO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RISCOS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AGENTES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FONTE GERADORA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RECOMENDAÇÕES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284927"/>
                  </a:ext>
                </a:extLst>
              </a:tr>
              <a:tr h="196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FÍSICO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355426"/>
                  </a:ext>
                </a:extLst>
              </a:tr>
              <a:tr h="2457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QUÍMICO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Produtos Químicos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Soluções diluídas e reagentes P.A. de ácidos e álcalis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Utilização e manutenção de EPC e EPIs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929138"/>
                  </a:ext>
                </a:extLst>
              </a:tr>
              <a:tr h="1968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BIOLÓGICO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480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pt-BR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4895977"/>
                  </a:ext>
                </a:extLst>
              </a:tr>
              <a:tr h="254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ERGONÔMICO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Mobiliario</a:t>
                      </a: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inadequado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Mobiliário inadequado (bancadas sem recuo inferior)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Adequação do mobiliário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9558634"/>
                  </a:ext>
                </a:extLst>
              </a:tr>
              <a:tr h="4721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pt-BR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ACIDENTES</a:t>
                      </a:r>
                      <a:endParaRPr lang="pt-BR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11" marR="68511" marT="36305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Arranjo físico inadequado, 2) risco de queimadura, 3) manipulação de padrão de 210Pb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 Manipulação de vidrarias e reagentes 2) mufla e estufa, 3) deslocamento do padrão para o detector</a:t>
                      </a:r>
                    </a:p>
                  </a:txBody>
                  <a:tcPr marL="68511" marR="68511" marT="49773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7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Usar o EPC e os EPI, treinamento e cuidado adequado na manipulação; Manutenção Preventiva de capela e equipamentos; Restrição de Acesso</a:t>
                      </a:r>
                    </a:p>
                  </a:txBody>
                  <a:tcPr marL="68511" marR="68511" marT="35719" marB="3454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98968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177</Words>
  <Application>Microsoft Office PowerPoint</Application>
  <PresentationFormat>Papel A4 (210 x 297 mm)</PresentationFormat>
  <Paragraphs>59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Helena Pereira</dc:creator>
  <cp:lastModifiedBy>Luiz Leão</cp:lastModifiedBy>
  <cp:revision>14</cp:revision>
  <dcterms:created xsi:type="dcterms:W3CDTF">2020-10-11T15:21:51Z</dcterms:created>
  <dcterms:modified xsi:type="dcterms:W3CDTF">2021-09-16T19:46:58Z</dcterms:modified>
</cp:coreProperties>
</file>